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4"/>
    <p:sldMasterId id="2147483662" r:id="rId5"/>
    <p:sldMasterId id="2147483663" r:id="rId6"/>
    <p:sldMasterId id="2147483677" r:id="rId7"/>
  </p:sldMasterIdLst>
  <p:notesMasterIdLst>
    <p:notesMasterId r:id="rId32"/>
  </p:notesMasterIdLst>
  <p:sldIdLst>
    <p:sldId id="328" r:id="rId8"/>
    <p:sldId id="330" r:id="rId9"/>
    <p:sldId id="301" r:id="rId10"/>
    <p:sldId id="325" r:id="rId11"/>
    <p:sldId id="363" r:id="rId12"/>
    <p:sldId id="362" r:id="rId13"/>
    <p:sldId id="260" r:id="rId14"/>
    <p:sldId id="364" r:id="rId15"/>
    <p:sldId id="365" r:id="rId16"/>
    <p:sldId id="366" r:id="rId17"/>
    <p:sldId id="367" r:id="rId18"/>
    <p:sldId id="368" r:id="rId19"/>
    <p:sldId id="348" r:id="rId20"/>
    <p:sldId id="347" r:id="rId21"/>
    <p:sldId id="352" r:id="rId22"/>
    <p:sldId id="349" r:id="rId23"/>
    <p:sldId id="350" r:id="rId24"/>
    <p:sldId id="340" r:id="rId25"/>
    <p:sldId id="372" r:id="rId26"/>
    <p:sldId id="371" r:id="rId27"/>
    <p:sldId id="369" r:id="rId28"/>
    <p:sldId id="353" r:id="rId29"/>
    <p:sldId id="370" r:id="rId30"/>
    <p:sldId id="265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079B2-2055-422F-9578-296DBF2244A4}" v="31" dt="2020-09-30T14:35:55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01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9F4CB-A42C-48F7-A3B0-A2D0EA455FC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2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Shape 9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Vikaune Fabrikker, sammen med partnere, NTNU og SINTEF.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Her satser vi penger og innsats for å finne ut hvordan våre produkter vil oppføre seg over tid. Vil DRENSeffekten vedvare, - etter hvert som dekket forurenses ?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Hva skal til for å vedlikeholde dekket ?</a:t>
            </a:r>
            <a:br>
              <a:rPr lang="no-NO"/>
            </a:br>
            <a:br>
              <a:rPr lang="no-NO"/>
            </a:br>
            <a:endParaRPr/>
          </a:p>
        </p:txBody>
      </p:sp>
      <p:sp>
        <p:nvSpPr>
          <p:cNvPr id="901" name="Shape 9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02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67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Shape 9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37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36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37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ensstein">
  <p:cSld name="Drensste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>
  <p:cSld name="Tittellysbil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5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None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15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  <a:defRPr sz="135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2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D7EC-7F75-43E2-9A04-38FFF33BCC50}" type="datetime1">
              <a:rPr lang="nb-NO" smtClean="0"/>
              <a:t>03.10.2020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52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rens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35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9F10-6E4B-4D69-A3D8-59342169861D}" type="datetime1">
              <a:rPr lang="nb-NO" smtClean="0"/>
              <a:t>03.10.2020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775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D7EC-7F75-43E2-9A04-38FFF33BCC50}" type="datetime1">
              <a:rPr lang="nb-NO" smtClean="0"/>
              <a:t>03.10.2020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52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37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4" name="Shape 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alibri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41" name="Shape 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37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49" name="Shape 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None/>
              <a:defRPr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20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  <a:defRPr sz="1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6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6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None/>
              <a:defRPr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20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  <a:defRPr sz="18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6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6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0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Calibri"/>
              <a:buChar char="•"/>
              <a:defRPr sz="32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None/>
              <a:defRPr sz="16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  <a:defRPr sz="12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0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None/>
              <a:defRPr sz="16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None/>
              <a:defRPr sz="1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  <a:defRPr sz="12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  <a:defRPr sz="1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4050" y="6353163"/>
            <a:ext cx="63912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37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142166" y="311975"/>
            <a:ext cx="4351200" cy="73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37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37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87525" y="307525"/>
            <a:ext cx="772200" cy="77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hape 16"/>
          <p:cNvCxnSpPr/>
          <p:nvPr/>
        </p:nvCxnSpPr>
        <p:spPr>
          <a:xfrm>
            <a:off x="0" y="6280484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ppt_bakgrunn_m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906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37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3785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124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171701" y="6356350"/>
            <a:ext cx="4794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7525" y="307525"/>
            <a:ext cx="772200" cy="77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hape 16"/>
          <p:cNvCxnSpPr/>
          <p:nvPr/>
        </p:nvCxnSpPr>
        <p:spPr>
          <a:xfrm>
            <a:off x="0" y="6280484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83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3783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248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34E84ED-72D1-4B6F-A7AF-4C436B139753}" type="datetime1">
              <a:rPr lang="nb-NO" smtClean="0"/>
              <a:t>03.10.2020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171701" y="6356351"/>
            <a:ext cx="479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/>
              <a:t>Drensstein – Permeable dekker med betongstein – en løsning på urbane overvannsutfordringer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591926" y="6356351"/>
            <a:ext cx="923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  Side </a:t>
            </a:r>
            <a:fld id="{0394B43B-57E8-4CA6-9193-4030AF497F5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72" y="399987"/>
            <a:ext cx="541782" cy="722376"/>
          </a:xfrm>
          <a:prstGeom prst="rect">
            <a:avLst/>
          </a:prstGeom>
        </p:spPr>
      </p:pic>
      <p:cxnSp>
        <p:nvCxnSpPr>
          <p:cNvPr id="9" name="Rett linje 8"/>
          <p:cNvCxnSpPr/>
          <p:nvPr/>
        </p:nvCxnSpPr>
        <p:spPr>
          <a:xfrm>
            <a:off x="0" y="62804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46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5" r:id="rId3"/>
    <p:sldLayoutId id="2147483679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dvard.sivertsen@sintef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CF5BD3-A0AE-433B-9DBA-809B7B2FE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336" y="1236960"/>
            <a:ext cx="3398003" cy="2727701"/>
          </a:xfrm>
        </p:spPr>
        <p:txBody>
          <a:bodyPr/>
          <a:lstStyle/>
          <a:p>
            <a:r>
              <a:rPr lang="nb-NO" sz="4050" b="1" dirty="0"/>
              <a:t>DRENSSTEIN</a:t>
            </a:r>
            <a:br>
              <a:rPr lang="nb-NO" dirty="0"/>
            </a:br>
            <a:br>
              <a:rPr lang="nb-NO" sz="1800" dirty="0"/>
            </a:br>
            <a:r>
              <a:rPr lang="nb-NO" sz="2700" dirty="0"/>
              <a:t>Permeable dekker med betongstein – </a:t>
            </a:r>
            <a:br>
              <a:rPr lang="nb-NO" sz="2700" dirty="0"/>
            </a:br>
            <a:r>
              <a:rPr lang="nb-NO" sz="2700" dirty="0"/>
              <a:t>en løsning på urbane overvannsutfordringer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3C8EC97-B962-46C8-B8C8-EF2ED063B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777" y="4435025"/>
            <a:ext cx="2462043" cy="1601982"/>
          </a:xfrm>
        </p:spPr>
        <p:txBody>
          <a:bodyPr/>
          <a:lstStyle/>
          <a:p>
            <a:r>
              <a:rPr lang="nb-NO" sz="1600" dirty="0"/>
              <a:t>Edvard Sivertsen</a:t>
            </a:r>
          </a:p>
          <a:p>
            <a:r>
              <a:rPr lang="nb-NO" sz="1350" dirty="0"/>
              <a:t>(</a:t>
            </a:r>
            <a:r>
              <a:rPr lang="nb-NO" sz="1350" dirty="0">
                <a:hlinkClick r:id="rId3"/>
              </a:rPr>
              <a:t>edvard.sivertsen@sintef.no</a:t>
            </a:r>
            <a:r>
              <a:rPr lang="nb-NO" sz="1350" dirty="0"/>
              <a:t>)</a:t>
            </a:r>
          </a:p>
          <a:p>
            <a:endParaRPr lang="nb-NO" sz="1350" dirty="0"/>
          </a:p>
          <a:p>
            <a:r>
              <a:rPr lang="nb-NO" sz="1350" dirty="0"/>
              <a:t>FAGUS Nettverkstreff</a:t>
            </a:r>
          </a:p>
          <a:p>
            <a:r>
              <a:rPr lang="nb-NO" sz="1350" dirty="0"/>
              <a:t>1. Oktober 2020</a:t>
            </a:r>
          </a:p>
          <a:p>
            <a:endParaRPr lang="nb-NO" sz="135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3CD68-ADBE-4D05-88CD-67D4DDA2AA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no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35731BF-FF42-4376-84DC-10DA709DB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505" y="205918"/>
            <a:ext cx="4192707" cy="5548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7013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529FA614-46BB-4449-90C3-15AF3FB5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1" y="856101"/>
            <a:ext cx="8878920" cy="5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2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153D9CF-A81A-49CF-93F0-15AAD0817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" y="861193"/>
            <a:ext cx="9176426" cy="512750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1D46AE5-F55B-479C-B2C4-6813120F34BA}"/>
              </a:ext>
            </a:extLst>
          </p:cNvPr>
          <p:cNvSpPr txBox="1"/>
          <p:nvPr/>
        </p:nvSpPr>
        <p:spPr>
          <a:xfrm>
            <a:off x="168259" y="895806"/>
            <a:ext cx="2057399" cy="9002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350" b="1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Målekum</a:t>
            </a:r>
            <a:r>
              <a:rPr lang="nb-NO" sz="1350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:</a:t>
            </a:r>
            <a:br>
              <a:rPr lang="nb-NO" sz="1350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</a:br>
            <a:r>
              <a:rPr lang="nb-NO" sz="1350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Måler vannmengde som dreneres gjennom dekkene i felt 2, 3 og 4</a:t>
            </a:r>
          </a:p>
        </p:txBody>
      </p:sp>
    </p:spTree>
    <p:extLst>
      <p:ext uri="{BB962C8B-B14F-4D97-AF65-F5344CB8AC3E}">
        <p14:creationId xmlns:p14="http://schemas.microsoft.com/office/powerpoint/2010/main" val="214043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7279026-5906-4691-836A-D7B619D93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61" y="857250"/>
            <a:ext cx="8799635" cy="5143500"/>
          </a:xfrm>
          <a:prstGeom prst="rect">
            <a:avLst/>
          </a:prstGeom>
        </p:spPr>
      </p:pic>
      <p:pic>
        <p:nvPicPr>
          <p:cNvPr id="3" name="Bilde 3">
            <a:extLst>
              <a:ext uri="{FF2B5EF4-FFF2-40B4-BE49-F238E27FC236}">
                <a16:creationId xmlns:a16="http://schemas.microsoft.com/office/drawing/2014/main" id="{3BB1F8C0-151A-48EC-8480-BA180EAC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" y="892918"/>
            <a:ext cx="2245532" cy="51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9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EB61-B850-46C7-A2AC-EE67B7E7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D45A2-9094-4FBA-BE0B-E0B1C5307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 descr="A picture containing outdoor, blue, road, truck&#10;&#10;Description automatically generated">
            <a:extLst>
              <a:ext uri="{FF2B5EF4-FFF2-40B4-BE49-F238E27FC236}">
                <a16:creationId xmlns:a16="http://schemas.microsoft.com/office/drawing/2014/main" id="{7422E128-C035-428F-A27E-F967A087F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22E1-EE81-4CEC-8FDD-286B04E8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EAD839-F41F-43F3-8DFE-051DA425A3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14</a:t>
            </a:fld>
            <a:endParaRPr lang="no-NO"/>
          </a:p>
        </p:txBody>
      </p:sp>
      <p:pic>
        <p:nvPicPr>
          <p:cNvPr id="5" name="Picture 4" descr="A picture containing outdoor, sitting, grass, man&#10;&#10;Description automatically generated">
            <a:extLst>
              <a:ext uri="{FF2B5EF4-FFF2-40B4-BE49-F238E27FC236}">
                <a16:creationId xmlns:a16="http://schemas.microsoft.com/office/drawing/2014/main" id="{1F3B18AB-6A9C-4610-9578-9D46540D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9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8FD61D-AD7D-4644-B2AB-2D04895E0A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15</a:t>
            </a:fld>
            <a:endParaRPr lang="no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6031C-AB56-4403-8373-4CBADA67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20" y="1034092"/>
            <a:ext cx="7838706" cy="51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9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321EB-D7DC-4B7E-8DD4-D1DAE7F0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Værdata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BAA6B-F582-4E94-93E9-430D8610B8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16</a:t>
            </a:fld>
            <a:endParaRPr lang="no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511B2-3481-49FE-82F8-EB780F7D7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391"/>
            <a:ext cx="9144000" cy="49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9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321EB-D7DC-4B7E-8DD4-D1DAE7F0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Avrenning fra felt 2, 3 og 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BAA6B-F582-4E94-93E9-430D8610B8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17</a:t>
            </a:fld>
            <a:endParaRPr lang="no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38112-1993-4102-BC98-F0031C37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96" y="1356379"/>
            <a:ext cx="7220607" cy="53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2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321EB-D7DC-4B7E-8DD4-D1DAE7F0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/>
              <a:t>Temperaturprofil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BAA6B-F582-4E94-93E9-430D8610B8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18</a:t>
            </a:fld>
            <a:endParaRPr lang="no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836BE-3056-42E5-A51B-4E6BCF713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545"/>
            <a:ext cx="9144000" cy="4004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B0BA6-F5CC-4255-A156-880C88E3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98" y="5403787"/>
            <a:ext cx="1462716" cy="145421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8CD7569-CEB2-431E-985A-AA3745060A1C}"/>
              </a:ext>
            </a:extLst>
          </p:cNvPr>
          <p:cNvSpPr/>
          <p:nvPr/>
        </p:nvSpPr>
        <p:spPr>
          <a:xfrm>
            <a:off x="4813414" y="6000727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9E817B-EE0F-467F-A36F-B6DBBA4BC833}"/>
              </a:ext>
            </a:extLst>
          </p:cNvPr>
          <p:cNvSpPr/>
          <p:nvPr/>
        </p:nvSpPr>
        <p:spPr>
          <a:xfrm>
            <a:off x="4821133" y="625184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865415-DED8-4D77-A5A6-3C5EE7B4EE21}"/>
              </a:ext>
            </a:extLst>
          </p:cNvPr>
          <p:cNvSpPr/>
          <p:nvPr/>
        </p:nvSpPr>
        <p:spPr>
          <a:xfrm>
            <a:off x="4830560" y="658092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425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8E4AE7-5295-4638-B403-78D236B2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Infiltrasjonsmålinger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B3546A-D2BA-4EA1-AB71-7EAB2CAF2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nb-NO" dirty="0">
                <a:cs typeface="Calibri"/>
              </a:rPr>
              <a:t>3 felt har innebygget instrumentering</a:t>
            </a:r>
          </a:p>
          <a:p>
            <a:r>
              <a:rPr lang="nb-NO" dirty="0">
                <a:cs typeface="Calibri"/>
              </a:rPr>
              <a:t>Manuelle infiltrasjonsmålinger på alle feltene</a:t>
            </a:r>
          </a:p>
          <a:p>
            <a:pPr lvl="1"/>
            <a:r>
              <a:rPr lang="nb-NO" dirty="0">
                <a:cs typeface="Calibri"/>
              </a:rPr>
              <a:t>Regelmessige målinger over tid</a:t>
            </a:r>
          </a:p>
          <a:p>
            <a:pPr lvl="1"/>
            <a:r>
              <a:rPr lang="nb-NO" dirty="0">
                <a:cs typeface="Calibri"/>
              </a:rPr>
              <a:t>Registreres i en database</a:t>
            </a:r>
          </a:p>
          <a:p>
            <a:pPr lvl="1"/>
            <a:r>
              <a:rPr lang="nb-NO" dirty="0">
                <a:cs typeface="Calibri"/>
              </a:rPr>
              <a:t>Se om infiltrasjonsevnen endres over tid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A4CD65-B192-4DBB-8DFE-7B0F9A3C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D7EC-7F75-43E2-9A04-38FFF33BCC50}" type="datetime1">
              <a:rPr lang="nb-NO" smtClean="0"/>
              <a:t>03.10.2020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D72CCD-BB96-4BF7-B6B2-F8FED13F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1A337A-04DD-4EBA-B4F2-319AAF38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19</a:t>
            </a:fld>
            <a:endParaRPr lang="nb-NO"/>
          </a:p>
        </p:txBody>
      </p:sp>
      <p:pic>
        <p:nvPicPr>
          <p:cNvPr id="8" name="Bilde 8">
            <a:extLst>
              <a:ext uri="{FF2B5EF4-FFF2-40B4-BE49-F238E27FC236}">
                <a16:creationId xmlns:a16="http://schemas.microsoft.com/office/drawing/2014/main" id="{97569E47-26C2-4114-8417-2EEED3BCF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941" y="4111624"/>
            <a:ext cx="1482328" cy="2200275"/>
          </a:xfrm>
          <a:prstGeom prst="rect">
            <a:avLst/>
          </a:prstGeom>
        </p:spPr>
      </p:pic>
      <p:pic>
        <p:nvPicPr>
          <p:cNvPr id="9" name="Bilde 9" descr="Et bilde som inneholder utendørs, skilt, foto, sitter&#10;&#10;Beskrivelse som er generert med svært høy visshet">
            <a:extLst>
              <a:ext uri="{FF2B5EF4-FFF2-40B4-BE49-F238E27FC236}">
                <a16:creationId xmlns:a16="http://schemas.microsoft.com/office/drawing/2014/main" id="{260D9736-BE7B-46ED-8BBB-220EF4C7B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59" y="3992396"/>
            <a:ext cx="3507581" cy="236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57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B2BCA-214C-4378-9E01-7A26656D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D7EC-7F75-43E2-9A04-38FFF33BCC50}" type="datetime1">
              <a:rPr lang="nb-NO" smtClean="0"/>
              <a:t>03.10.2020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BAF0E-CE54-417A-A7E9-C7CE3BA85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F88F1-B9F7-4BB7-A1CF-902164B0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2</a:t>
            </a:fld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1F2D3-1AD9-4DD7-94C8-6426D03C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41"/>
            <a:ext cx="9143999" cy="6636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EB5553-491F-46E4-8B6F-28494D489E52}"/>
              </a:ext>
            </a:extLst>
          </p:cNvPr>
          <p:cNvSpPr txBox="1"/>
          <p:nvPr/>
        </p:nvSpPr>
        <p:spPr>
          <a:xfrm>
            <a:off x="277389" y="576157"/>
            <a:ext cx="2497379" cy="1131079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250" b="1" dirty="0">
                <a:solidFill>
                  <a:schemeClr val="bg1"/>
                </a:solidFill>
              </a:rPr>
              <a:t>Utfordringer</a:t>
            </a:r>
          </a:p>
          <a:p>
            <a:r>
              <a:rPr lang="nb-NO" sz="2250" b="1" dirty="0">
                <a:solidFill>
                  <a:schemeClr val="bg1"/>
                </a:solidFill>
              </a:rPr>
              <a:t>-&gt; Urbanisering</a:t>
            </a:r>
          </a:p>
          <a:p>
            <a:r>
              <a:rPr lang="nb-NO" sz="2250" b="1" dirty="0">
                <a:solidFill>
                  <a:schemeClr val="bg1"/>
                </a:solidFill>
              </a:rPr>
              <a:t>-&gt; Klimaendring</a:t>
            </a:r>
          </a:p>
        </p:txBody>
      </p:sp>
    </p:spTree>
    <p:extLst>
      <p:ext uri="{BB962C8B-B14F-4D97-AF65-F5344CB8AC3E}">
        <p14:creationId xmlns:p14="http://schemas.microsoft.com/office/powerpoint/2010/main" val="292658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027B6E-4BF5-47D0-8463-0B60E557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nå?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54BCAC-880C-4BE6-99B5-A3D55AD8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847987"/>
            <a:ext cx="4877416" cy="4351200"/>
          </a:xfrm>
        </p:spPr>
        <p:txBody>
          <a:bodyPr/>
          <a:lstStyle/>
          <a:p>
            <a:r>
              <a:rPr lang="nb-NO" dirty="0"/>
              <a:t>Samle data over tid</a:t>
            </a:r>
          </a:p>
          <a:p>
            <a:r>
              <a:rPr lang="nb-NO" dirty="0"/>
              <a:t>Modellere infiltrasjon og avrenning fra feltene</a:t>
            </a:r>
          </a:p>
          <a:p>
            <a:pPr lvl="1"/>
            <a:r>
              <a:rPr lang="nb-NO" sz="2000" dirty="0"/>
              <a:t>SWWM – LID</a:t>
            </a:r>
          </a:p>
          <a:p>
            <a:pPr lvl="1"/>
            <a:r>
              <a:rPr lang="nb-NO" sz="2000" dirty="0" err="1"/>
              <a:t>Loggedata</a:t>
            </a:r>
            <a:r>
              <a:rPr lang="nb-NO" sz="2000" dirty="0"/>
              <a:t> brukes til å kalibrere og teste modellen</a:t>
            </a:r>
          </a:p>
          <a:p>
            <a:r>
              <a:rPr lang="nb-NO" dirty="0"/>
              <a:t>Særlig viktig </a:t>
            </a:r>
          </a:p>
          <a:p>
            <a:pPr lvl="1"/>
            <a:r>
              <a:rPr lang="nb-NO" sz="2000" dirty="0"/>
              <a:t>Å dokumentere langtidsutvikling</a:t>
            </a:r>
          </a:p>
          <a:p>
            <a:pPr lvl="1"/>
            <a:r>
              <a:rPr lang="nb-NO" sz="2000" dirty="0"/>
              <a:t>Forstå fryse-tine situasjoner</a:t>
            </a:r>
          </a:p>
          <a:p>
            <a:pPr lvl="1"/>
            <a:endParaRPr lang="nb-NO" sz="2000" dirty="0"/>
          </a:p>
          <a:p>
            <a:pPr marL="533400" lvl="1" indent="0">
              <a:buNone/>
            </a:pPr>
            <a:r>
              <a:rPr lang="nb-NO" sz="2000" dirty="0">
                <a:solidFill>
                  <a:srgbClr val="FF0000"/>
                </a:solidFill>
              </a:rPr>
              <a:t>=&gt; Dimensjonering, drift og vedlikehold</a:t>
            </a:r>
          </a:p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54469-1608-4B24-913D-F099C52BD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20</a:t>
            </a:fld>
            <a:endParaRPr lang="no-NO"/>
          </a:p>
        </p:txBody>
      </p:sp>
      <p:pic>
        <p:nvPicPr>
          <p:cNvPr id="8" name="Picture 7" descr="Bioretention modeling principle of EPA SWMM. | Download Scientific ...">
            <a:extLst>
              <a:ext uri="{FF2B5EF4-FFF2-40B4-BE49-F238E27FC236}">
                <a16:creationId xmlns:a16="http://schemas.microsoft.com/office/drawing/2014/main" id="{5F0519E5-60C2-4638-A00D-2938734471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23" y="2182761"/>
            <a:ext cx="3353958" cy="2925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239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8B07F0-558E-49CE-8003-17352E42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b="1" dirty="0"/>
              <a:t>Masterstudent NTNU H-2019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3C1CC1-0DD1-4729-B80D-C8EC0C873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6402464" cy="3263504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Vil se på effekten av innblanding av sand (finstoff) i åpningen mellom steinene</a:t>
            </a:r>
          </a:p>
          <a:p>
            <a:endParaRPr lang="nb-NO" dirty="0"/>
          </a:p>
          <a:p>
            <a:r>
              <a:rPr lang="nb-NO" dirty="0"/>
              <a:t>Vil først screene ulike fraksjoner med lab-skala kolonner</a:t>
            </a:r>
          </a:p>
          <a:p>
            <a:endParaRPr lang="nb-NO" dirty="0"/>
          </a:p>
          <a:p>
            <a:r>
              <a:rPr lang="nb-NO" dirty="0"/>
              <a:t>Utvalgte betingelser vil bli testet i pilot-skala</a:t>
            </a:r>
          </a:p>
          <a:p>
            <a:endParaRPr lang="nb-NO" dirty="0"/>
          </a:p>
          <a:p>
            <a:r>
              <a:rPr lang="nb-NO" dirty="0"/>
              <a:t>Vil bruke klima-laben for å se på effekten av fryse/tine sykluser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E10C13D-46A6-4DBA-BD97-C7790107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D7EC-7F75-43E2-9A04-38FFF33BCC50}" type="datetime1">
              <a:rPr lang="nb-NO" smtClean="0"/>
              <a:t>03.10.2020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4B745C-26B8-445C-874D-84BA3098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BF2C72-65EF-447D-823F-BEB1A2B5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21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B1549-6D2D-4D3F-AC90-93DB95943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887" y="3297154"/>
            <a:ext cx="1949502" cy="2192819"/>
          </a:xfrm>
          <a:prstGeom prst="rect">
            <a:avLst/>
          </a:prstGeom>
        </p:spPr>
      </p:pic>
      <p:pic>
        <p:nvPicPr>
          <p:cNvPr id="9" name="Picture 8" descr="A picture containing ground, outdoor, sidewalk, building&#10;&#10;Description automatically generated">
            <a:extLst>
              <a:ext uri="{FF2B5EF4-FFF2-40B4-BE49-F238E27FC236}">
                <a16:creationId xmlns:a16="http://schemas.microsoft.com/office/drawing/2014/main" id="{D91D928A-1A8E-4BFE-9635-32A75512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28" y="1045011"/>
            <a:ext cx="1570376" cy="20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3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1BC1EB-C8AE-4949-8B8F-3ABC9315FD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22</a:t>
            </a:fld>
            <a:endParaRPr lang="no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2C600-28C6-4AEC-822C-E1364853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3" y="161554"/>
            <a:ext cx="4314825" cy="605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F630C-B956-4634-8923-1956B5104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342" y="161554"/>
            <a:ext cx="2772214" cy="3573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D63AB-F28C-479D-B21A-8E4F37A57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716" y="3496650"/>
            <a:ext cx="2536127" cy="33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39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22E1-EE81-4CEC-8FDD-286B04E8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EAD839-F41F-43F3-8DFE-051DA425A3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23</a:t>
            </a:fld>
            <a:endParaRPr lang="no-NO"/>
          </a:p>
        </p:txBody>
      </p:sp>
      <p:pic>
        <p:nvPicPr>
          <p:cNvPr id="5" name="Picture 4" descr="A picture containing outdoor, sitting, grass, man&#10;&#10;Description automatically generated">
            <a:extLst>
              <a:ext uri="{FF2B5EF4-FFF2-40B4-BE49-F238E27FC236}">
                <a16:creationId xmlns:a16="http://schemas.microsoft.com/office/drawing/2014/main" id="{1F3B18AB-6A9C-4610-9578-9D46540D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7773DE-A1E2-4E5D-9931-8A2E81717F4C}"/>
              </a:ext>
            </a:extLst>
          </p:cNvPr>
          <p:cNvCxnSpPr/>
          <p:nvPr/>
        </p:nvCxnSpPr>
        <p:spPr>
          <a:xfrm flipV="1">
            <a:off x="1120877" y="3234813"/>
            <a:ext cx="2487562" cy="38345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 descr="Group">
            <a:extLst>
              <a:ext uri="{FF2B5EF4-FFF2-40B4-BE49-F238E27FC236}">
                <a16:creationId xmlns:a16="http://schemas.microsoft.com/office/drawing/2014/main" id="{FA01EB99-71E4-45E2-8BA5-CE350FF5B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7742" y="2651987"/>
            <a:ext cx="914400" cy="914400"/>
          </a:xfrm>
          <a:prstGeom prst="rect">
            <a:avLst/>
          </a:prstGeom>
        </p:spPr>
      </p:pic>
      <p:pic>
        <p:nvPicPr>
          <p:cNvPr id="10" name="Graphic 9" descr="Dump truck">
            <a:extLst>
              <a:ext uri="{FF2B5EF4-FFF2-40B4-BE49-F238E27FC236}">
                <a16:creationId xmlns:a16="http://schemas.microsoft.com/office/drawing/2014/main" id="{02813025-31A2-4157-94B8-FB2ABFDC5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6813" y="3123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24</a:t>
            </a:fld>
            <a:endParaRPr/>
          </a:p>
        </p:txBody>
      </p:sp>
      <p:pic>
        <p:nvPicPr>
          <p:cNvPr id="947" name="Shape 9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763" y="850763"/>
            <a:ext cx="5156475" cy="515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64" y="746766"/>
            <a:ext cx="7375418" cy="666183"/>
          </a:xfrm>
        </p:spPr>
        <p:txBody>
          <a:bodyPr/>
          <a:lstStyle/>
          <a:p>
            <a:r>
              <a:rPr lang="nb-NO" sz="3200" dirty="0" err="1"/>
              <a:t>Treleddstrategien</a:t>
            </a:r>
            <a:r>
              <a:rPr lang="nb-NO" sz="3200" dirty="0"/>
              <a:t> for overvannshåndtering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3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1D042-A269-433D-8B09-D560D19C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258"/>
            <a:ext cx="9144000" cy="3433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E944A2-41F1-43D6-9DBC-A7A3E78ACEF8}"/>
              </a:ext>
            </a:extLst>
          </p:cNvPr>
          <p:cNvSpPr txBox="1"/>
          <p:nvPr/>
        </p:nvSpPr>
        <p:spPr>
          <a:xfrm>
            <a:off x="5289755" y="5692877"/>
            <a:ext cx="3773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Modifisert etter Norsk Vann rapport 162-2008</a:t>
            </a:r>
          </a:p>
          <a:p>
            <a:r>
              <a:rPr lang="nb-NO" dirty="0"/>
              <a:t>NOU2015:16</a:t>
            </a:r>
          </a:p>
        </p:txBody>
      </p:sp>
    </p:spTree>
    <p:extLst>
      <p:ext uri="{BB962C8B-B14F-4D97-AF65-F5344CB8AC3E}">
        <p14:creationId xmlns:p14="http://schemas.microsoft.com/office/powerpoint/2010/main" val="321294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DC4C68-9F0E-4B01-BA95-033ED589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39" y="1763589"/>
            <a:ext cx="2696732" cy="11227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0321EB-D7DC-4B7E-8DD4-D1DAE7F0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Permeable dekker – ulike løsninger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BAA6B-F582-4E94-93E9-430D8610B8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4</a:t>
            </a:fld>
            <a:endParaRPr lang="no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7D752-487D-4A11-84C2-FCDBC2DE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4" y="3347739"/>
            <a:ext cx="214149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89C75-E78B-4B8C-8E7B-DEF619863082}"/>
              </a:ext>
            </a:extLst>
          </p:cNvPr>
          <p:cNvSpPr txBox="1"/>
          <p:nvPr/>
        </p:nvSpPr>
        <p:spPr>
          <a:xfrm>
            <a:off x="901703" y="5833130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200" dirty="0">
                <a:solidFill>
                  <a:srgbClr val="FF0000"/>
                </a:solidFill>
              </a:rPr>
              <a:t>Alt vannet infiltreres</a:t>
            </a:r>
          </a:p>
          <a:p>
            <a:pPr algn="ctr"/>
            <a:r>
              <a:rPr lang="nb-NO" sz="1200" dirty="0">
                <a:solidFill>
                  <a:srgbClr val="FF0000"/>
                </a:solidFill>
              </a:rPr>
              <a:t>til grunnen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E36A944-8B81-4CA3-9303-070D0346ECA4}"/>
              </a:ext>
            </a:extLst>
          </p:cNvPr>
          <p:cNvSpPr/>
          <p:nvPr/>
        </p:nvSpPr>
        <p:spPr>
          <a:xfrm>
            <a:off x="1548299" y="5507739"/>
            <a:ext cx="232010" cy="366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57F7BA-E0AA-4374-A59E-54BD68F81708}"/>
              </a:ext>
            </a:extLst>
          </p:cNvPr>
          <p:cNvSpPr/>
          <p:nvPr/>
        </p:nvSpPr>
        <p:spPr>
          <a:xfrm>
            <a:off x="335994" y="1723216"/>
            <a:ext cx="935182" cy="7960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11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7F0858-65EC-4A60-9EC3-67DBE5F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704" y="1755654"/>
            <a:ext cx="2696732" cy="1122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C4C68-9F0E-4B01-BA95-033ED589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39" y="1763589"/>
            <a:ext cx="2696732" cy="11227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0321EB-D7DC-4B7E-8DD4-D1DAE7F0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Permeable dekker – ulike løsninger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BAA6B-F582-4E94-93E9-430D8610B8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5</a:t>
            </a:fld>
            <a:endParaRPr lang="no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7D752-487D-4A11-84C2-FCDBC2DE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4" y="3347739"/>
            <a:ext cx="214149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5D6E2-BE75-4B1B-85CB-59992A4C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032" y="3347739"/>
            <a:ext cx="214755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89C75-E78B-4B8C-8E7B-DEF619863082}"/>
              </a:ext>
            </a:extLst>
          </p:cNvPr>
          <p:cNvSpPr txBox="1"/>
          <p:nvPr/>
        </p:nvSpPr>
        <p:spPr>
          <a:xfrm>
            <a:off x="901703" y="5833130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200" dirty="0">
                <a:solidFill>
                  <a:srgbClr val="FF0000"/>
                </a:solidFill>
              </a:rPr>
              <a:t>Alt vannet infiltreres</a:t>
            </a:r>
          </a:p>
          <a:p>
            <a:pPr algn="ctr"/>
            <a:r>
              <a:rPr lang="nb-NO" sz="1200" dirty="0">
                <a:solidFill>
                  <a:srgbClr val="FF0000"/>
                </a:solidFill>
              </a:rPr>
              <a:t>til grunnen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E36A944-8B81-4CA3-9303-070D0346ECA4}"/>
              </a:ext>
            </a:extLst>
          </p:cNvPr>
          <p:cNvSpPr/>
          <p:nvPr/>
        </p:nvSpPr>
        <p:spPr>
          <a:xfrm>
            <a:off x="1548299" y="5507739"/>
            <a:ext cx="232010" cy="366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F162BD1-72DE-4F5D-9341-88E26C4BF4F1}"/>
              </a:ext>
            </a:extLst>
          </p:cNvPr>
          <p:cNvSpPr/>
          <p:nvPr/>
        </p:nvSpPr>
        <p:spPr>
          <a:xfrm>
            <a:off x="4446125" y="5507739"/>
            <a:ext cx="110836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EA1A0D8-9841-4635-95C5-9075F21F5811}"/>
              </a:ext>
            </a:extLst>
          </p:cNvPr>
          <p:cNvSpPr/>
          <p:nvPr/>
        </p:nvSpPr>
        <p:spPr>
          <a:xfrm rot="5400000">
            <a:off x="3379831" y="5085175"/>
            <a:ext cx="110836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2C6680-125F-4269-B47E-B250EBAF74DE}"/>
              </a:ext>
            </a:extLst>
          </p:cNvPr>
          <p:cNvSpPr txBox="1"/>
          <p:nvPr/>
        </p:nvSpPr>
        <p:spPr>
          <a:xfrm>
            <a:off x="3480808" y="582676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200" dirty="0">
                <a:solidFill>
                  <a:srgbClr val="FF0000"/>
                </a:solidFill>
              </a:rPr>
              <a:t>Noe vann infiltreres </a:t>
            </a:r>
          </a:p>
          <a:p>
            <a:pPr algn="ctr"/>
            <a:r>
              <a:rPr lang="nb-NO" sz="1200" dirty="0">
                <a:solidFill>
                  <a:srgbClr val="FF0000"/>
                </a:solidFill>
              </a:rPr>
              <a:t>og noe ledes til ledningsnettet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57F7BA-E0AA-4374-A59E-54BD68F81708}"/>
              </a:ext>
            </a:extLst>
          </p:cNvPr>
          <p:cNvSpPr/>
          <p:nvPr/>
        </p:nvSpPr>
        <p:spPr>
          <a:xfrm>
            <a:off x="335994" y="1723216"/>
            <a:ext cx="935182" cy="7960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E87959-EFC7-4C4F-BC64-1EBCE5C59DB8}"/>
              </a:ext>
            </a:extLst>
          </p:cNvPr>
          <p:cNvSpPr/>
          <p:nvPr/>
        </p:nvSpPr>
        <p:spPr>
          <a:xfrm>
            <a:off x="3146285" y="1723216"/>
            <a:ext cx="935182" cy="7960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7997EE-6697-4D7E-A1A1-6416452EDA3E}"/>
              </a:ext>
            </a:extLst>
          </p:cNvPr>
          <p:cNvSpPr/>
          <p:nvPr/>
        </p:nvSpPr>
        <p:spPr>
          <a:xfrm>
            <a:off x="3996350" y="1932556"/>
            <a:ext cx="935182" cy="79606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9340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54CE99-2135-40C1-9D3A-93EEE6BFB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672" y="1907616"/>
            <a:ext cx="2696732" cy="1122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F0858-65EC-4A60-9EC3-67DBE5F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704" y="1755654"/>
            <a:ext cx="2696732" cy="1122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C4C68-9F0E-4B01-BA95-033ED589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39" y="1763589"/>
            <a:ext cx="2696732" cy="11227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0321EB-D7DC-4B7E-8DD4-D1DAE7F0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Permeable dekker – ulike løsninger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BAA6B-F582-4E94-93E9-430D8610B8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6</a:t>
            </a:fld>
            <a:endParaRPr lang="no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7D752-487D-4A11-84C2-FCDBC2DE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4" y="3347739"/>
            <a:ext cx="214149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5D6E2-BE75-4B1B-85CB-59992A4C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032" y="3347739"/>
            <a:ext cx="214755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989C75-E78B-4B8C-8E7B-DEF619863082}"/>
              </a:ext>
            </a:extLst>
          </p:cNvPr>
          <p:cNvSpPr txBox="1"/>
          <p:nvPr/>
        </p:nvSpPr>
        <p:spPr>
          <a:xfrm>
            <a:off x="901703" y="5833130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200" dirty="0">
                <a:solidFill>
                  <a:srgbClr val="FF0000"/>
                </a:solidFill>
              </a:rPr>
              <a:t>Alt vannet infiltreres</a:t>
            </a:r>
          </a:p>
          <a:p>
            <a:pPr algn="ctr"/>
            <a:r>
              <a:rPr lang="nb-NO" sz="1200" dirty="0">
                <a:solidFill>
                  <a:srgbClr val="FF0000"/>
                </a:solidFill>
              </a:rPr>
              <a:t>til grunnen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E36A944-8B81-4CA3-9303-070D0346ECA4}"/>
              </a:ext>
            </a:extLst>
          </p:cNvPr>
          <p:cNvSpPr/>
          <p:nvPr/>
        </p:nvSpPr>
        <p:spPr>
          <a:xfrm>
            <a:off x="1548299" y="5507739"/>
            <a:ext cx="232010" cy="366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F162BD1-72DE-4F5D-9341-88E26C4BF4F1}"/>
              </a:ext>
            </a:extLst>
          </p:cNvPr>
          <p:cNvSpPr/>
          <p:nvPr/>
        </p:nvSpPr>
        <p:spPr>
          <a:xfrm>
            <a:off x="4446125" y="5507739"/>
            <a:ext cx="110836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EA1A0D8-9841-4635-95C5-9075F21F5811}"/>
              </a:ext>
            </a:extLst>
          </p:cNvPr>
          <p:cNvSpPr/>
          <p:nvPr/>
        </p:nvSpPr>
        <p:spPr>
          <a:xfrm rot="5400000">
            <a:off x="3379831" y="5085175"/>
            <a:ext cx="110836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2C6680-125F-4269-B47E-B250EBAF74DE}"/>
              </a:ext>
            </a:extLst>
          </p:cNvPr>
          <p:cNvSpPr txBox="1"/>
          <p:nvPr/>
        </p:nvSpPr>
        <p:spPr>
          <a:xfrm>
            <a:off x="3480808" y="582676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200" dirty="0">
                <a:solidFill>
                  <a:srgbClr val="FF0000"/>
                </a:solidFill>
              </a:rPr>
              <a:t>Noe vann infiltreres </a:t>
            </a:r>
          </a:p>
          <a:p>
            <a:pPr algn="ctr"/>
            <a:r>
              <a:rPr lang="nb-NO" sz="1200" dirty="0">
                <a:solidFill>
                  <a:srgbClr val="FF0000"/>
                </a:solidFill>
              </a:rPr>
              <a:t>og noe ledes til ledningsnettet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57F7BA-E0AA-4374-A59E-54BD68F81708}"/>
              </a:ext>
            </a:extLst>
          </p:cNvPr>
          <p:cNvSpPr/>
          <p:nvPr/>
        </p:nvSpPr>
        <p:spPr>
          <a:xfrm>
            <a:off x="335994" y="1723216"/>
            <a:ext cx="935182" cy="7960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E87959-EFC7-4C4F-BC64-1EBCE5C59DB8}"/>
              </a:ext>
            </a:extLst>
          </p:cNvPr>
          <p:cNvSpPr/>
          <p:nvPr/>
        </p:nvSpPr>
        <p:spPr>
          <a:xfrm>
            <a:off x="3146285" y="1723216"/>
            <a:ext cx="935182" cy="7960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7997EE-6697-4D7E-A1A1-6416452EDA3E}"/>
              </a:ext>
            </a:extLst>
          </p:cNvPr>
          <p:cNvSpPr/>
          <p:nvPr/>
        </p:nvSpPr>
        <p:spPr>
          <a:xfrm>
            <a:off x="3996350" y="1932556"/>
            <a:ext cx="935182" cy="79606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87D84C-CFCE-4681-AA2F-74624CF9A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690" y="3347739"/>
            <a:ext cx="2172630" cy="21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BE9D9E-8711-4262-9E19-4D1A2FCDE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258" y="5826760"/>
            <a:ext cx="2511770" cy="329213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489A26BB-A135-4D18-A98D-0EAD6F062E28}"/>
              </a:ext>
            </a:extLst>
          </p:cNvPr>
          <p:cNvSpPr/>
          <p:nvPr/>
        </p:nvSpPr>
        <p:spPr>
          <a:xfrm rot="5400000">
            <a:off x="6060878" y="4985255"/>
            <a:ext cx="232010" cy="366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A14725-6F6D-4EA5-872F-709319BBA953}"/>
              </a:ext>
            </a:extLst>
          </p:cNvPr>
          <p:cNvSpPr/>
          <p:nvPr/>
        </p:nvSpPr>
        <p:spPr>
          <a:xfrm>
            <a:off x="6781570" y="2051291"/>
            <a:ext cx="935182" cy="79606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1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 txBox="1">
            <a:spLocks noGrp="1"/>
          </p:cNvSpPr>
          <p:nvPr>
            <p:ph type="sldNum" idx="12"/>
          </p:nvPr>
        </p:nvSpPr>
        <p:spPr>
          <a:xfrm>
            <a:off x="7591926" y="6356350"/>
            <a:ext cx="923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>
                <a:solidFill>
                  <a:srgbClr val="2E75B5"/>
                </a:solidFill>
              </a:rPr>
              <a:t>7</a:t>
            </a:fld>
            <a:endParaRPr>
              <a:solidFill>
                <a:srgbClr val="2E75B5"/>
              </a:solidFill>
            </a:endParaRPr>
          </a:p>
        </p:txBody>
      </p:sp>
      <p:sp>
        <p:nvSpPr>
          <p:cNvPr id="904" name="Shape 904"/>
          <p:cNvSpPr txBox="1">
            <a:spLocks noGrp="1"/>
          </p:cNvSpPr>
          <p:nvPr>
            <p:ph type="title" idx="4294967295"/>
          </p:nvPr>
        </p:nvSpPr>
        <p:spPr>
          <a:xfrm>
            <a:off x="421501" y="139125"/>
            <a:ext cx="8265300" cy="13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600" dirty="0"/>
              <a:t>Prosjekt DRENSSTEIN</a:t>
            </a:r>
            <a:endParaRPr sz="3600" dirty="0"/>
          </a:p>
        </p:txBody>
      </p:sp>
      <p:pic>
        <p:nvPicPr>
          <p:cNvPr id="905" name="Shape 9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5775"/>
            <a:ext cx="9143999" cy="4065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D9F2F4D-3FF2-45F4-8A05-7110EE79D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0" y="857250"/>
            <a:ext cx="4830758" cy="5143500"/>
          </a:xfrm>
          <a:prstGeom prst="rect">
            <a:avLst/>
          </a:prstGeom>
        </p:spPr>
      </p:pic>
      <p:sp>
        <p:nvSpPr>
          <p:cNvPr id="3" name="Pil: venstre 2">
            <a:extLst>
              <a:ext uri="{FF2B5EF4-FFF2-40B4-BE49-F238E27FC236}">
                <a16:creationId xmlns:a16="http://schemas.microsoft.com/office/drawing/2014/main" id="{F129A820-058E-4B7D-B94B-5C52B2EFFE13}"/>
              </a:ext>
            </a:extLst>
          </p:cNvPr>
          <p:cNvSpPr/>
          <p:nvPr/>
        </p:nvSpPr>
        <p:spPr>
          <a:xfrm>
            <a:off x="3373924" y="3338137"/>
            <a:ext cx="1490896" cy="4941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b="1" i="1" dirty="0">
                <a:cs typeface="Calibri"/>
              </a:rPr>
              <a:t>TESTFELT</a:t>
            </a:r>
            <a:endParaRPr lang="nb-NO" sz="1350" b="1" i="1" dirty="0"/>
          </a:p>
        </p:txBody>
      </p:sp>
      <p:sp>
        <p:nvSpPr>
          <p:cNvPr id="4" name="Pil: høyre 3">
            <a:extLst>
              <a:ext uri="{FF2B5EF4-FFF2-40B4-BE49-F238E27FC236}">
                <a16:creationId xmlns:a16="http://schemas.microsoft.com/office/drawing/2014/main" id="{C38381F9-8896-4CD9-97C2-05F896C2EFDC}"/>
              </a:ext>
            </a:extLst>
          </p:cNvPr>
          <p:cNvSpPr/>
          <p:nvPr/>
        </p:nvSpPr>
        <p:spPr>
          <a:xfrm>
            <a:off x="792310" y="3530986"/>
            <a:ext cx="1321340" cy="364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350" b="1" i="1">
                <a:cs typeface="Calibri"/>
              </a:rPr>
              <a:t>INNKJØRING</a:t>
            </a:r>
            <a:endParaRPr lang="nb-NO" sz="1350" b="1" i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B4AD0F-5B06-4EC7-A682-B3E249E94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115" y="987426"/>
            <a:ext cx="3962401" cy="4873625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Prosjektets mål er å utvikle robuste og bærekraftige løsninger for permeable dekker med betongstein som har dokumenterte egenskaper i forhold til infiltrasjon og fordrøyning av overvann.</a:t>
            </a:r>
          </a:p>
          <a:p>
            <a:endParaRPr lang="nb-NO" dirty="0"/>
          </a:p>
          <a:p>
            <a:pPr lvl="1"/>
            <a:r>
              <a:rPr lang="nb-NO" dirty="0"/>
              <a:t>Etablere forsøksfelt 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Måle kapasitet over tid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Kapasitet under vinterforhold 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Påvirkning av typiske forurensinger fra veg og parkeringsplasser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Metodikk for helhetsvurdering</a:t>
            </a:r>
          </a:p>
        </p:txBody>
      </p:sp>
    </p:spTree>
    <p:extLst>
      <p:ext uri="{BB962C8B-B14F-4D97-AF65-F5344CB8AC3E}">
        <p14:creationId xmlns:p14="http://schemas.microsoft.com/office/powerpoint/2010/main" val="382037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E63B73-41BE-46DA-BD7C-A4591119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88E7C22-A6DD-4B1C-8899-A19CB74C7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A748963-6BA5-4373-BE85-70F6063A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9F10-6E4B-4D69-A3D8-59342169861D}" type="datetime1">
              <a:rPr lang="nb-NO" smtClean="0"/>
              <a:t>03.10.2020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F266FF5-884B-4FF3-8D86-65D6620A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Drensstein – Permeable dekker med betongstein – en løsning på urbane overvannsutfordringer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4DD2F04-F522-4A8D-B1F9-E2010AF4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B43B-57E8-4CA6-9193-4030AF497F51}" type="slidenum">
              <a:rPr lang="nb-NO" smtClean="0"/>
              <a:t>9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74819F1-8AFC-4545-87C4-A24435A66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365"/>
            <a:ext cx="9144000" cy="5021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99194B-639D-49DB-BC30-F41579B7588D}"/>
              </a:ext>
            </a:extLst>
          </p:cNvPr>
          <p:cNvSpPr txBox="1"/>
          <p:nvPr/>
        </p:nvSpPr>
        <p:spPr>
          <a:xfrm>
            <a:off x="7934631" y="1179871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Referanse</a:t>
            </a:r>
          </a:p>
        </p:txBody>
      </p:sp>
    </p:spTree>
    <p:extLst>
      <p:ext uri="{BB962C8B-B14F-4D97-AF65-F5344CB8AC3E}">
        <p14:creationId xmlns:p14="http://schemas.microsoft.com/office/powerpoint/2010/main" val="3876438396"/>
      </p:ext>
    </p:extLst>
  </p:cSld>
  <p:clrMapOvr>
    <a:masterClrMapping/>
  </p:clrMapOvr>
</p:sld>
</file>

<file path=ppt/theme/theme1.xml><?xml version="1.0" encoding="utf-8"?>
<a:theme xmlns:a="http://schemas.openxmlformats.org/drawingml/2006/main" name="Drensstei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ima 2050_pptmal_4april 2016" id="{D66DD763-7623-4FEB-B6C2-DD1E1980809A}" vid="{E23D9DA2-5693-4CED-B462-008CCC4F6719}"/>
    </a:ext>
  </a:extLst>
</a:theme>
</file>

<file path=ppt/theme/theme3.xml><?xml version="1.0" encoding="utf-8"?>
<a:theme xmlns:a="http://schemas.openxmlformats.org/drawingml/2006/main" name="Drensstei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rensste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nsstein_PP_Mal" id="{8BB8E0D6-987A-49CD-B331-783B16789B6B}" vid="{8C3479EC-5C95-485D-AF0D-D7BE0B2E932F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rpSiteZipContact xmlns="8bbd4995-53b7-43e2-b62f-10947586ac31" xsi:nil="true"/>
    <CorpSiteProjectLeader xmlns="8bbd4995-53b7-43e2-b62f-10947586ac31">
      <UserInfo>
        <DisplayName/>
        <AccountId xsi:nil="true"/>
        <AccountType/>
      </UserInfo>
    </CorpSiteProjectLeader>
    <CorpSiteSubTitle xmlns="8bbd4995-53b7-43e2-b62f-10947586ac31" xsi:nil="true"/>
    <CorpSiteTags xmlns="8bbd4995-53b7-43e2-b62f-10947586ac31" xsi:nil="true"/>
    <CorpSiteISBN xmlns="8bbd4995-53b7-43e2-b62f-10947586ac31" xsi:nil="true"/>
    <CorpWorkflowFeedback xmlns="8bbd4995-53b7-43e2-b62f-10947586ac31" xsi:nil="true"/>
    <CorpSiteAccess xmlns="8bbd4995-53b7-43e2-b62f-10947586ac31">Kun navngitte medlemmer</CorpSiteAccess>
    <CorpSiteRecipientPerson xmlns="8bbd4995-53b7-43e2-b62f-10947586ac31" xsi:nil="true"/>
    <CorpSiteInstitute xmlns="e267d1a2-dbc2-4555-a5db-51355875891f" xsi:nil="true"/>
    <CorpSiteProjectNumber xmlns="8bbd4995-53b7-43e2-b62f-10947586ac31" xsi:nil="true"/>
    <CorpSiteProjectName xmlns="8bbd4995-53b7-43e2-b62f-10947586ac31" xsi:nil="true"/>
    <CorpDocInstitute xmlns="8bbd4995-53b7-43e2-b62f-10947586ac31" xsi:nil="true"/>
    <CorpSiteInstitutePhone xmlns="8bbd4995-53b7-43e2-b62f-10947586ac31" xsi:nil="true"/>
    <CorpSiteProjectOwner xmlns="8bbd4995-53b7-43e2-b62f-10947586ac31">
      <UserInfo>
        <DisplayName/>
        <AccountId xsi:nil="true"/>
        <AccountType/>
      </UserInfo>
    </CorpSiteProjectOwner>
    <CorpDocPageClassificationNbNo xmlns="8bbd4995-53b7-43e2-b62f-10947586ac31">Åpen</CorpDocPageClassificationNbNo>
    <CorpDocClassificationEnUs xmlns="8bbd4995-53b7-43e2-b62f-10947586ac31">Unrestricted</CorpDocClassificationEnUs>
    <CorpDocClassificationNbNo xmlns="8bbd4995-53b7-43e2-b62f-10947586ac31">Åpen</CorpDocClassificationNbNo>
    <CorpSiteClassification xmlns="8bbd4995-53b7-43e2-b62f-10947586ac31">Åpen</CorpSiteClassification>
    <CorpSiteInstituteEmail xmlns="8bbd4995-53b7-43e2-b62f-10947586ac31" xsi:nil="true"/>
    <CorpSiteCoAuthors xmlns="8bbd4995-53b7-43e2-b62f-10947586ac31" xsi:nil="true"/>
    <CorpSiteDocumentAuthor xmlns="8bbd4995-53b7-43e2-b62f-10947586ac31">
      <UserInfo>
        <DisplayName/>
        <AccountId xsi:nil="true"/>
        <AccountType/>
      </UserInfo>
    </CorpSiteDocumentAuthor>
    <CorpSiteInstituteEnUs xmlns="8bbd4995-53b7-43e2-b62f-10947586ac31" xsi:nil="true"/>
    <CorpSiteRecipientCompany xmlns="8bbd4995-53b7-43e2-b62f-10947586ac31" xsi:nil="true"/>
    <CorpSiteDocLanguage xmlns="8bbd4995-53b7-43e2-b62f-10947586ac31" xsi:nil="true"/>
    <CorpWorkflowApproval xmlns="8bbd4995-53b7-43e2-b62f-10947586ac31" xsi:nil="true"/>
    <ArchiveStatus xmlns="8bbd4995-53b7-43e2-b62f-10947586ac31" xsi:nil="true"/>
    <CorpSiteProjectQA xmlns="8bbd4995-53b7-43e2-b62f-10947586ac31">
      <UserInfo>
        <DisplayName/>
        <AccountId xsi:nil="true"/>
        <AccountType/>
      </UserInfo>
    </CorpSiteProjectQA>
    <CorpSiteZipAddress xmlns="8bbd4995-53b7-43e2-b62f-10947586ac31" xsi:nil="true"/>
    <CorpSiteVATNumber xmlns="8bbd4995-53b7-43e2-b62f-10947586ac31" xsi:nil="true"/>
    <CorpSiteReportNumber xmlns="8bbd4995-53b7-43e2-b62f-10947586ac31" xsi:nil="true"/>
    <CorpSiteOurRef xmlns="8bbd4995-53b7-43e2-b62f-10947586ac31" xsi:nil="true"/>
    <CorpDocPageClassificationEnUs xmlns="8bbd4995-53b7-43e2-b62f-10947586ac31">Unrestricted</CorpDocPageClassificationEnUs>
    <CorpDocVersion xmlns="8bbd4995-53b7-43e2-b62f-10947586ac31" xsi:nil="true"/>
    <CorpWorkflowStatus xmlns="8bbd4995-53b7-43e2-b62f-10947586ac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neric document" ma:contentTypeID="0x01010031B82B69D2361148B4D8F7EC15680213080002E901378772504CAB3824E8948876AA" ma:contentTypeVersion="45" ma:contentTypeDescription="Opprett et nytt dokument." ma:contentTypeScope="" ma:versionID="b9bd9b0d83fe2c81502fcc90c8a4121c">
  <xsd:schema xmlns:xsd="http://www.w3.org/2001/XMLSchema" xmlns:xs="http://www.w3.org/2001/XMLSchema" xmlns:p="http://schemas.microsoft.com/office/2006/metadata/properties" xmlns:ns2="8bbd4995-53b7-43e2-b62f-10947586ac31" xmlns:ns3="c857ed2b-fa22-400a-b800-62f8c749aa52" xmlns:ns4="e267d1a2-dbc2-4555-a5db-51355875891f" targetNamespace="http://schemas.microsoft.com/office/2006/metadata/properties" ma:root="true" ma:fieldsID="52bda8e01668f3650de544ef821e3375" ns2:_="" ns3:_="" ns4:_="">
    <xsd:import namespace="8bbd4995-53b7-43e2-b62f-10947586ac31"/>
    <xsd:import namespace="c857ed2b-fa22-400a-b800-62f8c749aa52"/>
    <xsd:import namespace="e267d1a2-dbc2-4555-a5db-51355875891f"/>
    <xsd:element name="properties">
      <xsd:complexType>
        <xsd:sequence>
          <xsd:element name="documentManagement">
            <xsd:complexType>
              <xsd:all>
                <xsd:element ref="ns2:ArchiveStatus" minOccurs="0"/>
                <xsd:element ref="ns2:CorpWorkflowApproval" minOccurs="0"/>
                <xsd:element ref="ns2:CorpWorkflowFeedback" minOccurs="0"/>
                <xsd:element ref="ns2:CorpSiteProjectNumber" minOccurs="0"/>
                <xsd:element ref="ns2:CorpSiteProjectName" minOccurs="0"/>
                <xsd:element ref="ns2:CorpSiteSubTitle" minOccurs="0"/>
                <xsd:element ref="ns2:CorpSiteAccess" minOccurs="0"/>
                <xsd:element ref="ns2:CorpSiteClassification" minOccurs="0"/>
                <xsd:element ref="ns2:CorpSiteTags" minOccurs="0"/>
                <xsd:element ref="ns2:CorpSiteProjectQA" minOccurs="0"/>
                <xsd:element ref="ns2:CorpSiteProjectOwner" minOccurs="0"/>
                <xsd:element ref="ns2:CorpSiteProjectLeader" minOccurs="0"/>
                <xsd:element ref="ns2:CorpSiteReportNumber" minOccurs="0"/>
                <xsd:element ref="ns2:CorpSiteISBN" minOccurs="0"/>
                <xsd:element ref="ns2:CorpSiteCoAuthors" minOccurs="0"/>
                <xsd:element ref="ns2:CorpSiteRecipientCompany" minOccurs="0"/>
                <xsd:element ref="ns2:CorpSiteRecipientPerson" minOccurs="0"/>
                <xsd:element ref="ns2:CorpSiteOurRef" minOccurs="0"/>
                <xsd:element ref="ns2:CorpSiteDocumentAutho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2:CorpSiteZipAddress" minOccurs="0"/>
                <xsd:element ref="ns2:CorpSiteZipContact" minOccurs="0"/>
                <xsd:element ref="ns2:CorpSiteVATNumber" minOccurs="0"/>
                <xsd:element ref="ns4:CorpSiteInstitute" minOccurs="0"/>
                <xsd:element ref="ns2:CorpSiteInstituteEmail" minOccurs="0"/>
                <xsd:element ref="ns2:CorpDocPageClassificationNbNo" minOccurs="0"/>
                <xsd:element ref="ns2:CorpDocClassificationEnUs" minOccurs="0"/>
                <xsd:element ref="ns2:CorpDocPageClassificationEnUs" minOccurs="0"/>
                <xsd:element ref="ns2:CorpSiteInstituteEnUs" minOccurs="0"/>
                <xsd:element ref="ns2:CorpSiteInstitutePhone" minOccurs="0"/>
                <xsd:element ref="ns2:CorpSiteDocLanguage" minOccurs="0"/>
                <xsd:element ref="ns2:CorpDocInstitute" minOccurs="0"/>
                <xsd:element ref="ns2:CorpDocClassificationNbNo" minOccurs="0"/>
                <xsd:element ref="ns2:CorpDocVersion" minOccurs="0"/>
                <xsd:element ref="ns3:MediaServiceGenerationTime" minOccurs="0"/>
                <xsd:element ref="ns3:MediaServiceEventHashCode" minOccurs="0"/>
                <xsd:element ref="ns2:CorpWorkflowStatu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4995-53b7-43e2-b62f-10947586ac31" elementFormDefault="qualified">
    <xsd:import namespace="http://schemas.microsoft.com/office/2006/documentManagement/types"/>
    <xsd:import namespace="http://schemas.microsoft.com/office/infopath/2007/PartnerControls"/>
    <xsd:element name="ArchiveStatus" ma:index="8" nillable="true" ma:displayName="Arkivstatus" ma:internalName="ArchiveStatus">
      <xsd:simpleType>
        <xsd:restriction base="dms:Text">
          <xsd:maxLength value="255"/>
        </xsd:restriction>
      </xsd:simpleType>
    </xsd:element>
    <xsd:element name="CorpWorkflowApproval" ma:index="9" nillable="true" ma:displayName="Status godkjenning" ma:internalName="CorpWorkflowApproval">
      <xsd:simpleType>
        <xsd:restriction base="dms:Text">
          <xsd:maxLength value="255"/>
        </xsd:restriction>
      </xsd:simpleType>
    </xsd:element>
    <xsd:element name="CorpWorkflowFeedback" ma:index="10" nillable="true" ma:displayName="Status kvalitetssikring" ma:internalName="CorpWorkflowFeedback">
      <xsd:simpleType>
        <xsd:restriction base="dms:Text">
          <xsd:maxLength value="255"/>
        </xsd:restriction>
      </xsd:simpleType>
    </xsd:element>
    <xsd:element name="CorpSiteProjectNumber" ma:index="11" nillable="true" ma:displayName="Prosjektnummer" ma:default="" ma:internalName="CorpSiteProjectNumber">
      <xsd:simpleType>
        <xsd:restriction base="dms:Text">
          <xsd:maxLength value="255"/>
        </xsd:restriction>
      </xsd:simpleType>
    </xsd:element>
    <xsd:element name="CorpSiteProjectName" ma:index="12" nillable="true" ma:displayName="Prosjektnavn" ma:internalName="CorpSiteProjectName">
      <xsd:simpleType>
        <xsd:restriction base="dms:Text">
          <xsd:maxLength value="255"/>
        </xsd:restriction>
      </xsd:simpleType>
    </xsd:element>
    <xsd:element name="CorpSiteSubTitle" ma:index="13" nillable="true" ma:displayName="Sub Tittel" ma:internalName="CorpSiteSubTitle">
      <xsd:simpleType>
        <xsd:restriction base="dms:Text">
          <xsd:maxLength value="255"/>
        </xsd:restriction>
      </xsd:simpleType>
    </xsd:element>
    <xsd:element name="CorpSiteAccess" ma:index="14" nillable="true" ma:displayName="Lesetilgang" ma:default="Kun navngitte medlemmer" ma:format="Dropdown" ma:internalName="CorpSiteAccess">
      <xsd:simpleType>
        <xsd:restriction base="dms:Choice">
          <xsd:enumeration value="Kun navngitte medlemmer"/>
          <xsd:enumeration value="SINTEF"/>
          <xsd:enumeration value="Institutt"/>
          <xsd:enumeration value="Avdeling"/>
          <xsd:maxLength value="255"/>
        </xsd:restriction>
      </xsd:simpleType>
    </xsd:element>
    <xsd:element name="CorpSiteClassification" ma:index="15" nillable="true" ma:displayName="Klassifisering" ma:default="Åpen" ma:internalName="CorpSiteClassification">
      <xsd:simpleType>
        <xsd:restriction base="dms:Choice">
          <xsd:enumeration value="Åpen"/>
          <xsd:enumeration value="Fortrolig"/>
          <xsd:enumeration value="Strengt fortrolig"/>
          <xsd:maxLength value="255"/>
        </xsd:restriction>
      </xsd:simpleType>
    </xsd:element>
    <xsd:element name="CorpSiteTags" ma:index="16" nillable="true" ma:displayName="Tags" ma:internalName="CorpSiteTags">
      <xsd:simpleType>
        <xsd:restriction base="dms:Text">
          <xsd:maxLength value="255"/>
        </xsd:restriction>
      </xsd:simpleType>
    </xsd:element>
    <xsd:element name="CorpSiteProjectQA" ma:index="17" nillable="true" ma:displayName="Kvalitestsansvarlig" ma:list="UserInfo" ma:SharePointGroup="0" ma:internalName="CorpSiteProjectQA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Owner" ma:index="18" nillable="true" ma:displayName="Prosjekteier" ma:list="UserInfo" ma:SharePointGroup="0" ma:internalName="CorpSiteProject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ProjectLeader" ma:index="19" nillable="true" ma:displayName="Prosjektleder" ma:list="UserInfo" ma:SharePointGroup="0" ma:internalName="CorpSiteProjectLead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ReportNumber" ma:index="20" nillable="true" ma:displayName="Rapport nummer" ma:internalName="CorpSiteReportNumber">
      <xsd:simpleType>
        <xsd:restriction base="dms:Text">
          <xsd:maxLength value="255"/>
        </xsd:restriction>
      </xsd:simpleType>
    </xsd:element>
    <xsd:element name="CorpSiteISBN" ma:index="21" nillable="true" ma:displayName="ISBN" ma:internalName="CorpSiteISBN">
      <xsd:simpleType>
        <xsd:restriction base="dms:Text">
          <xsd:maxLength value="255"/>
        </xsd:restriction>
      </xsd:simpleType>
    </xsd:element>
    <xsd:element name="CorpSiteCoAuthors" ma:index="22" nillable="true" ma:displayName="Medforfattere" ma:internalName="CorpSiteCoAuthors">
      <xsd:simpleType>
        <xsd:restriction base="dms:Text">
          <xsd:maxLength value="255"/>
        </xsd:restriction>
      </xsd:simpleType>
    </xsd:element>
    <xsd:element name="CorpSiteRecipientCompany" ma:index="23" nillable="true" ma:displayName="Mottakende selskap" ma:internalName="CorpSiteRecipientCompany">
      <xsd:simpleType>
        <xsd:restriction base="dms:Text">
          <xsd:maxLength value="255"/>
        </xsd:restriction>
      </xsd:simpleType>
    </xsd:element>
    <xsd:element name="CorpSiteRecipientPerson" ma:index="24" nillable="true" ma:displayName="Mottakende person" ma:internalName="CorpSiteRecipientPerson">
      <xsd:simpleType>
        <xsd:restriction base="dms:Text">
          <xsd:maxLength value="255"/>
        </xsd:restriction>
      </xsd:simpleType>
    </xsd:element>
    <xsd:element name="CorpSiteOurRef" ma:index="25" nillable="true" ma:displayName="Vår ref" ma:internalName="CorpSiteOurRef">
      <xsd:simpleType>
        <xsd:restriction base="dms:Text">
          <xsd:maxLength value="255"/>
        </xsd:restriction>
      </xsd:simpleType>
    </xsd:element>
    <xsd:element name="CorpSiteDocumentAuthor" ma:index="26" nillable="true" ma:displayName="Hovedforfatter" ma:internalName="CorpSiteDocum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rpSiteZipAddress" ma:index="33" nillable="true" ma:displayName="Adresse" ma:internalName="CorpSiteZipAddress">
      <xsd:simpleType>
        <xsd:restriction base="dms:Note">
          <xsd:maxLength value="255"/>
        </xsd:restriction>
      </xsd:simpleType>
    </xsd:element>
    <xsd:element name="CorpSiteZipContact" ma:index="34" nillable="true" ma:displayName="Kontakt" ma:internalName="CorpSiteZipContact">
      <xsd:simpleType>
        <xsd:restriction base="dms:Note">
          <xsd:maxLength value="255"/>
        </xsd:restriction>
      </xsd:simpleType>
    </xsd:element>
    <xsd:element name="CorpSiteVATNumber" ma:index="35" nillable="true" ma:displayName="Foretaksnummer" ma:internalName="CorpSiteVATNumber">
      <xsd:simpleType>
        <xsd:restriction base="dms:Text">
          <xsd:maxLength value="255"/>
        </xsd:restriction>
      </xsd:simpleType>
    </xsd:element>
    <xsd:element name="CorpSiteInstituteEmail" ma:index="37" nillable="true" ma:displayName="E-post institutt" ma:internalName="CorpSiteInstituteEmail">
      <xsd:simpleType>
        <xsd:restriction base="dms:Text">
          <xsd:maxLength value="255"/>
        </xsd:restriction>
      </xsd:simpleType>
    </xsd:element>
    <xsd:element name="CorpDocPageClassificationNbNo" ma:index="38" nillable="true" ma:displayName="Gradering Denne Siden" ma:default="Åpen" ma:internalName="CorpDocPage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DocClassificationEnUs" ma:index="39" nillable="true" ma:displayName="Classification" ma:default="Unrestricted" ma:internalName="CorpDoc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DocPageClassificationEnUs" ma:index="40" nillable="true" ma:displayName="Classification This Page" ma:default="Unrestricted" ma:internalName="CorpDocPageClassificationEnUs">
      <xsd:simpleType>
        <xsd:restriction base="dms:Choice">
          <xsd:enumeration value="Unrestricted"/>
          <xsd:enumeration value="Internal"/>
          <xsd:enumeration value="Restricted"/>
          <xsd:enumeration value="Confidential"/>
          <xsd:maxLength value="255"/>
        </xsd:restriction>
      </xsd:simpleType>
    </xsd:element>
    <xsd:element name="CorpSiteInstituteEnUs" ma:index="41" nillable="true" ma:displayName="InstituteEng" ma:internalName="CorpSiteInstituteEnUs">
      <xsd:simpleType>
        <xsd:restriction base="dms:Text">
          <xsd:maxLength value="255"/>
        </xsd:restriction>
      </xsd:simpleType>
    </xsd:element>
    <xsd:element name="CorpSiteInstitutePhone" ma:index="42" nillable="true" ma:displayName="Institutt tlf" ma:internalName="CorpSiteInstitutePhone">
      <xsd:simpleType>
        <xsd:restriction base="dms:Text">
          <xsd:maxLength value="255"/>
        </xsd:restriction>
      </xsd:simpleType>
    </xsd:element>
    <xsd:element name="CorpSiteDocLanguage" ma:index="43" nillable="true" ma:displayName="Språk" ma:internalName="CorpSiteDocLanguage">
      <xsd:simpleType>
        <xsd:restriction base="dms:Text">
          <xsd:maxLength value="255"/>
        </xsd:restriction>
      </xsd:simpleType>
    </xsd:element>
    <xsd:element name="CorpDocInstitute" ma:index="44" nillable="true" ma:displayName="Institutt" ma:internalName="CorpDocInstitute">
      <xsd:simpleType>
        <xsd:restriction base="dms:Text">
          <xsd:maxLength value="255"/>
        </xsd:restriction>
      </xsd:simpleType>
    </xsd:element>
    <xsd:element name="CorpDocClassificationNbNo" ma:index="45" nillable="true" ma:displayName="Gradering" ma:default="Åpen" ma:internalName="CorpDocClassificationNbNo">
      <xsd:simpleType>
        <xsd:restriction base="dms:Choice">
          <xsd:enumeration value="Åpen"/>
          <xsd:enumeration value="Intern"/>
          <xsd:enumeration value="Fortrolig"/>
          <xsd:enumeration value="Strengt fortrolig"/>
          <xsd:maxLength value="255"/>
        </xsd:restriction>
      </xsd:simpleType>
    </xsd:element>
    <xsd:element name="CorpDocVersion" ma:index="46" nillable="true" ma:displayName="Versjon" ma:internalName="CorpDocVersion">
      <xsd:simpleType>
        <xsd:restriction base="dms:Text">
          <xsd:maxLength value="255"/>
        </xsd:restriction>
      </xsd:simpleType>
    </xsd:element>
    <xsd:element name="CorpWorkflowStatus" ma:index="49" nillable="true" ma:displayName="Status arbeidsflyt" ma:internalName="CorpWorkflow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7ed2b-fa22-400a-b800-62f8c749aa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MediaServiceAutoTags" ma:internalName="MediaServiceAutoTags" ma:readOnly="true">
      <xsd:simpleType>
        <xsd:restriction base="dms:Text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4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5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5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7d1a2-dbc2-4555-a5db-51355875891f" elementFormDefault="qualified">
    <xsd:import namespace="http://schemas.microsoft.com/office/2006/documentManagement/types"/>
    <xsd:import namespace="http://schemas.microsoft.com/office/infopath/2007/PartnerControls"/>
    <xsd:element name="CorpSiteInstitute" ma:index="36" nillable="true" ma:displayName="Institutt" ma:internalName="CorpSiteInstitute">
      <xsd:simpleType>
        <xsd:restriction base="dms:Text">
          <xsd:maxLength value="255"/>
        </xsd:restriction>
      </xsd:simpleType>
    </xsd:element>
    <xsd:element name="SharedWithUsers" ma:index="5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F6E0C2-577B-438B-B584-98CE6E24CDAC}">
  <ds:schemaRefs>
    <ds:schemaRef ds:uri="e267d1a2-dbc2-4555-a5db-51355875891f"/>
    <ds:schemaRef ds:uri="8bbd4995-53b7-43e2-b62f-10947586ac31"/>
    <ds:schemaRef ds:uri="http://purl.org/dc/terms/"/>
    <ds:schemaRef ds:uri="c857ed2b-fa22-400a-b800-62f8c749aa5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AEC6BE-A3DD-49D9-8299-7723F789A3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7C5470-9109-47C6-A147-0FE1AA7E27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bd4995-53b7-43e2-b62f-10947586ac31"/>
    <ds:schemaRef ds:uri="c857ed2b-fa22-400a-b800-62f8c749aa52"/>
    <ds:schemaRef ds:uri="e267d1a2-dbc2-4555-a5db-5135587589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407</Words>
  <Application>Microsoft Office PowerPoint</Application>
  <PresentationFormat>Skjermfremvisning (4:3)</PresentationFormat>
  <Paragraphs>104</Paragraphs>
  <Slides>24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24</vt:i4>
      </vt:variant>
    </vt:vector>
  </HeadingPairs>
  <TitlesOfParts>
    <vt:vector size="30" baseType="lpstr">
      <vt:lpstr>Arial</vt:lpstr>
      <vt:lpstr>Calibri</vt:lpstr>
      <vt:lpstr>Drensstein</vt:lpstr>
      <vt:lpstr>4_Egendefinert utforming</vt:lpstr>
      <vt:lpstr>Drensstein</vt:lpstr>
      <vt:lpstr>Drensstein</vt:lpstr>
      <vt:lpstr>DRENSSTEIN  Permeable dekker med betongstein –  en løsning på urbane overvannsutfordringer</vt:lpstr>
      <vt:lpstr>PowerPoint-presentasjon</vt:lpstr>
      <vt:lpstr>Treleddstrategien for overvannshåndtering</vt:lpstr>
      <vt:lpstr>Permeable dekker – ulike løsninger</vt:lpstr>
      <vt:lpstr>Permeable dekker – ulike løsninger</vt:lpstr>
      <vt:lpstr>Permeable dekker – ulike løsninger</vt:lpstr>
      <vt:lpstr>Prosjekt DRENSSTEIN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Værdata</vt:lpstr>
      <vt:lpstr>Avrenning fra felt 2, 3 og 4</vt:lpstr>
      <vt:lpstr>Temperaturprofil</vt:lpstr>
      <vt:lpstr>Infiltrasjonsmålinger</vt:lpstr>
      <vt:lpstr>Hva nå?</vt:lpstr>
      <vt:lpstr>Masterstudent NTNU H-2019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Drensstein</dc:title>
  <dc:creator>Edvard Sivertsen</dc:creator>
  <cp:lastModifiedBy>Mari Myhrene</cp:lastModifiedBy>
  <cp:revision>19</cp:revision>
  <dcterms:modified xsi:type="dcterms:W3CDTF">2020-10-03T09:12:17Z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0x01010031B82B69D2361148B4D8F7EC15680213080002E901378772504CAB3824E8948876AA</vt:lpwstr>
  </property>
  <property fmtid="{D5CDD505-2E9C-101B-9397-08002B2CF9AE}" pid="3" name="_AdHocReviewCycleID">
    <vt:i4>-1120750978</vt:i4>
  </property>
  <property fmtid="{D5CDD505-2E9C-101B-9397-08002B2CF9AE}" pid="4" name="_NewReviewCycle">
    <vt:lpwstr/>
  </property>
  <property fmtid="{D5CDD505-2E9C-101B-9397-08002B2CF9AE}" pid="5" name="_EmailSubject">
    <vt:lpwstr>Informasjon til foredragsholdere / befaringsledere på Nettverkstreffet i Trondheim 1-2. oktober</vt:lpwstr>
  </property>
  <property fmtid="{D5CDD505-2E9C-101B-9397-08002B2CF9AE}" pid="6" name="_AuthorEmail">
    <vt:lpwstr>Edvard.Sivertsen@sintef.no</vt:lpwstr>
  </property>
  <property fmtid="{D5CDD505-2E9C-101B-9397-08002B2CF9AE}" pid="7" name="_AuthorEmailDisplayName">
    <vt:lpwstr>Edvard Sivertsen</vt:lpwstr>
  </property>
</Properties>
</file>